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5" r:id="rId2"/>
    <p:sldId id="257" r:id="rId3"/>
    <p:sldId id="261" r:id="rId4"/>
    <p:sldId id="262" r:id="rId5"/>
    <p:sldId id="263" r:id="rId6"/>
    <p:sldId id="264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4658"/>
  </p:normalViewPr>
  <p:slideViewPr>
    <p:cSldViewPr snapToGrid="0">
      <p:cViewPr varScale="1">
        <p:scale>
          <a:sx n="106" d="100"/>
          <a:sy n="106" d="100"/>
        </p:scale>
        <p:origin x="137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C4C810-6257-4B79-BAF4-71EF6AB9634D}" type="datetimeFigureOut">
              <a:rPr lang="en-US" smtClean="0"/>
              <a:t>7/17/25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BE9C40-6802-4E09-8A3D-2D6AF26D3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55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E9C40-6802-4E09-8A3D-2D6AF26D31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250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99A81-6257-E2D2-B38C-03ACC76979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7A7D8-25D8-C36A-A96E-52D6844606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3C7D8-271C-A13C-8368-A0A0FED46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71A2C-861B-C561-8E02-1381F2B74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91F50-5CF8-BE76-28B1-38D78F565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16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62DA5-956B-7119-E809-09CDFA44C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D5E24-CB67-06D6-9918-F48EED55F6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2E780-0307-876E-B489-277DF94D0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4C43C-C835-4DBE-B318-AAEFC9B1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B2068-A3D0-CDD0-4E31-451BF407F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0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A4B583-A0A0-5208-3C64-7FC276BB67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FB3E61-BCA5-2EAB-F3A8-6C0B01ED9B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5A803-3F12-1204-9B5B-BF4F61A6D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D3D47-3A5D-3889-6609-582EFFE78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7A6F5-F8C7-8BE6-8FDF-8427FD770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00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23315-3EB7-B0A5-A872-280E97E8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2F219-A549-37D2-09D0-94809996F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6D3A2-AADA-66B3-0DBF-CB6DB0AE1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A4B54-0BEC-656C-7019-16B7225BE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C0CD7-42AD-B655-C0CA-CFD0CA2B8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369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3B0D8-E145-6DC8-037F-E22725ACA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6D744-B37D-2EAD-DEBF-51D4CBE7E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F1933-0F12-8A08-E97E-06B7A52C1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668BE-07B1-13CF-3480-BC19AF7B0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58D04-2A06-202D-2CAA-972468B45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841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98F89-931B-50CB-096A-585DA1EF1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1F798-97B2-5E0C-DD6D-A52ECA4020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71BE8-26B7-A40A-D3AE-F0CD181FEB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708A3-8C46-E04B-BB9D-B9DE63A1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AB1F67-84A5-87F2-97A4-32073A9DE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2D39E-FA6D-DB15-95EF-891EE09AB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221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01E91-2F0A-F341-4E75-AFAEB341C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5F945-6A81-38FF-E964-A954CD75B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56808-15B9-3A48-3524-6DF7B4E28F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E02102-DEE9-EF20-42E1-A844DE8BD6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490124-CA83-F4F5-B710-F74C2DDD16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556B8C-0A62-CAC0-78D8-124F3D1D9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CB7511-C198-8334-96AD-70726A056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6F3D2A-DA89-AE2D-7A55-5A7CA8E9A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70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A112-7653-5F2D-A307-2C52093C2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D2E744-2A4C-69CB-7460-0FC78CCB5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CC5C32-0F5C-BD25-2AA2-9741032B1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54B7B-7388-F311-C7CD-523A26398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02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612C4C-890C-B277-8C94-C59F4EE22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28124E-8F35-8928-4D47-21994ED61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6B94E0-3C25-A795-4EF5-27E190B0A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18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9A834-7689-10FD-696B-FD938752A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47270-F796-ED14-972B-972AB3E2E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8920E3-5570-37CD-BB25-8E8988036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04404F-2CB7-1FDB-1B34-F82601475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46761-0B1C-D766-1A90-E04ABEB73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88CC3-0E43-0038-A3D4-FB5EAC3A6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47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0A88B-5789-F73B-220C-CA074FC4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707F31-94FC-5380-5201-91F97F684D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B9396E-E924-194C-DA8D-26F0AA8E7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017D6C-E706-08A1-4B1A-8B2556E82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830A70-A601-6126-25E7-E71F8D101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D261D-9D03-3FA6-8716-9858335A2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39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9C1F2C-4287-4C63-0D96-2D7A5DBF9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C8EBC-9F2D-F9A1-474A-A6803F0B0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4BFA4-75D5-BEAC-8EF1-EDD4D57C42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6DD76D-A696-43AD-B8F6-FBD5AE410555}" type="datetimeFigureOut">
              <a:rPr lang="en-US" smtClean="0"/>
              <a:t>7/17/25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2C849-1991-D3EC-CDD3-70D064FCF4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2E32BB-81A6-09EE-8BD8-6572264198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9E0AB7-D717-4D17-A74E-B098AB8FA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76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9951C-5C34-3DFA-2F38-DF2762E4D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6E0AFC9-9971-A8E0-AA45-13D1A514B7D7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18555"/>
            </a:stretch>
          </a:blipFill>
        </p:spPr>
        <p:txBody>
          <a:bodyPr/>
          <a:lstStyle/>
          <a:p>
            <a:endParaRPr lang="en-US" sz="1200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7D9CC2C-D6F9-6F37-EEDA-5D6D86FE6743}"/>
              </a:ext>
            </a:extLst>
          </p:cNvPr>
          <p:cNvGrpSpPr/>
          <p:nvPr/>
        </p:nvGrpSpPr>
        <p:grpSpPr>
          <a:xfrm>
            <a:off x="6331655" y="11730"/>
            <a:ext cx="5798929" cy="6933582"/>
            <a:chOff x="0" y="0"/>
            <a:chExt cx="8603361" cy="102867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A8F20040-6F8E-A3A0-E1BE-BA99DB8F2433}"/>
                </a:ext>
              </a:extLst>
            </p:cNvPr>
            <p:cNvSpPr/>
            <p:nvPr/>
          </p:nvSpPr>
          <p:spPr>
            <a:xfrm>
              <a:off x="-2794" y="-127"/>
              <a:ext cx="8606155" cy="10286873"/>
            </a:xfrm>
            <a:custGeom>
              <a:avLst/>
              <a:gdLst/>
              <a:ahLst/>
              <a:cxnLst/>
              <a:rect l="l" t="t" r="r" b="b"/>
              <a:pathLst>
                <a:path w="8606155" h="10286873">
                  <a:moveTo>
                    <a:pt x="8606155" y="10251440"/>
                  </a:moveTo>
                  <a:cubicBezTo>
                    <a:pt x="8606155" y="10284587"/>
                    <a:pt x="8595487" y="10286873"/>
                    <a:pt x="8567674" y="10286873"/>
                  </a:cubicBezTo>
                  <a:cubicBezTo>
                    <a:pt x="5713095" y="10286238"/>
                    <a:pt x="2858643" y="10286238"/>
                    <a:pt x="4064" y="10286238"/>
                  </a:cubicBezTo>
                  <a:cubicBezTo>
                    <a:pt x="0" y="10272395"/>
                    <a:pt x="6350" y="10259822"/>
                    <a:pt x="9271" y="10246995"/>
                  </a:cubicBezTo>
                  <a:cubicBezTo>
                    <a:pt x="134747" y="9685401"/>
                    <a:pt x="260350" y="9123934"/>
                    <a:pt x="386207" y="8562467"/>
                  </a:cubicBezTo>
                  <a:cubicBezTo>
                    <a:pt x="565658" y="7761986"/>
                    <a:pt x="745490" y="6961632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5"/>
                    <a:pt x="8605139" y="6846316"/>
                    <a:pt x="8606155" y="10251440"/>
                  </a:cubicBezTo>
                  <a:close/>
                </a:path>
              </a:pathLst>
            </a:custGeom>
            <a:blipFill>
              <a:blip r:embed="rId3"/>
              <a:stretch>
                <a:fillRect l="-39594" r="-39594"/>
              </a:stretch>
            </a:blipFill>
          </p:spPr>
          <p:txBody>
            <a:bodyPr/>
            <a:lstStyle/>
            <a:p>
              <a:endParaRPr lang="en-US" sz="1200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D1B08884-CD34-133D-A031-9FEA269D6B1A}"/>
              </a:ext>
            </a:extLst>
          </p:cNvPr>
          <p:cNvGrpSpPr/>
          <p:nvPr/>
        </p:nvGrpSpPr>
        <p:grpSpPr>
          <a:xfrm>
            <a:off x="2794348" y="2232718"/>
            <a:ext cx="6603306" cy="2392564"/>
            <a:chOff x="0" y="0"/>
            <a:chExt cx="2608713" cy="945211"/>
          </a:xfrm>
        </p:grpSpPr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71026A93-56C6-15EC-2FB7-C6CB4B320DAB}"/>
                </a:ext>
              </a:extLst>
            </p:cNvPr>
            <p:cNvSpPr/>
            <p:nvPr/>
          </p:nvSpPr>
          <p:spPr>
            <a:xfrm>
              <a:off x="0" y="0"/>
              <a:ext cx="2608713" cy="945211"/>
            </a:xfrm>
            <a:custGeom>
              <a:avLst/>
              <a:gdLst/>
              <a:ahLst/>
              <a:cxnLst/>
              <a:rect l="l" t="t" r="r" b="b"/>
              <a:pathLst>
                <a:path w="2608713" h="945211">
                  <a:moveTo>
                    <a:pt x="0" y="0"/>
                  </a:moveTo>
                  <a:lnTo>
                    <a:pt x="2608713" y="0"/>
                  </a:lnTo>
                  <a:lnTo>
                    <a:pt x="2608713" y="945211"/>
                  </a:lnTo>
                  <a:lnTo>
                    <a:pt x="0" y="9452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 sz="1200"/>
            </a:p>
          </p:txBody>
        </p:sp>
        <p:sp>
          <p:nvSpPr>
            <p:cNvPr id="7" name="TextBox 7">
              <a:extLst>
                <a:ext uri="{FF2B5EF4-FFF2-40B4-BE49-F238E27FC236}">
                  <a16:creationId xmlns:a16="http://schemas.microsoft.com/office/drawing/2014/main" id="{6FCC3293-1914-5443-4374-B9293F56FD8F}"/>
                </a:ext>
              </a:extLst>
            </p:cNvPr>
            <p:cNvSpPr txBox="1"/>
            <p:nvPr/>
          </p:nvSpPr>
          <p:spPr>
            <a:xfrm>
              <a:off x="0" y="-19050"/>
              <a:ext cx="2608713" cy="964261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906"/>
                </a:lnSpc>
              </a:pPr>
              <a:endParaRPr sz="1200"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DC86FF72-C12E-F1A4-D4F8-F112F9E28B86}"/>
              </a:ext>
            </a:extLst>
          </p:cNvPr>
          <p:cNvSpPr/>
          <p:nvPr/>
        </p:nvSpPr>
        <p:spPr>
          <a:xfrm>
            <a:off x="2825056" y="4625282"/>
            <a:ext cx="6603306" cy="453834"/>
          </a:xfrm>
          <a:custGeom>
            <a:avLst/>
            <a:gdLst/>
            <a:ahLst/>
            <a:cxnLst/>
            <a:rect l="l" t="t" r="r" b="b"/>
            <a:pathLst>
              <a:path w="9904959" h="680751">
                <a:moveTo>
                  <a:pt x="0" y="0"/>
                </a:moveTo>
                <a:lnTo>
                  <a:pt x="9904958" y="0"/>
                </a:lnTo>
                <a:lnTo>
                  <a:pt x="9904958" y="680752"/>
                </a:lnTo>
                <a:lnTo>
                  <a:pt x="0" y="6807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87363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D162BCED-A86B-818A-3349-5BE25409422F}"/>
              </a:ext>
            </a:extLst>
          </p:cNvPr>
          <p:cNvSpPr txBox="1"/>
          <p:nvPr/>
        </p:nvSpPr>
        <p:spPr>
          <a:xfrm>
            <a:off x="2960881" y="2804166"/>
            <a:ext cx="6270239" cy="1229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14"/>
              </a:lnSpc>
            </a:pPr>
            <a:r>
              <a:rPr lang="en-US" sz="5734" spc="80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ABSTRACTION</a:t>
            </a:r>
          </a:p>
          <a:p>
            <a:pPr algn="ctr">
              <a:lnSpc>
                <a:spcPts val="1750"/>
              </a:lnSpc>
            </a:pPr>
            <a:r>
              <a:rPr lang="en-US" sz="1268" spc="17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OOP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38D852CE-9A4F-1879-1828-B34FB703C4AF}"/>
              </a:ext>
            </a:extLst>
          </p:cNvPr>
          <p:cNvSpPr txBox="1"/>
          <p:nvPr/>
        </p:nvSpPr>
        <p:spPr>
          <a:xfrm>
            <a:off x="3647633" y="2309830"/>
            <a:ext cx="4896734" cy="5906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3"/>
              </a:lnSpc>
            </a:pPr>
            <a:r>
              <a:rPr lang="en-US" sz="3524" spc="49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WORK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48B50831-4DA2-6C44-7353-CF30517F25A6}"/>
              </a:ext>
            </a:extLst>
          </p:cNvPr>
          <p:cNvSpPr txBox="1"/>
          <p:nvPr/>
        </p:nvSpPr>
        <p:spPr>
          <a:xfrm>
            <a:off x="2960881" y="4121625"/>
            <a:ext cx="6331655" cy="290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1"/>
              </a:lnSpc>
            </a:pPr>
            <a:r>
              <a:rPr lang="en-US" sz="1769" b="1" spc="93">
                <a:solidFill>
                  <a:srgbClr val="231F2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GROUP FOUR</a:t>
            </a:r>
          </a:p>
        </p:txBody>
      </p:sp>
    </p:spTree>
    <p:extLst>
      <p:ext uri="{BB962C8B-B14F-4D97-AF65-F5344CB8AC3E}">
        <p14:creationId xmlns:p14="http://schemas.microsoft.com/office/powerpoint/2010/main" val="788769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D0CBD8-DEA3-1CC6-D7D0-66901EEF5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ABSTRACTION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8D9F9-E2B2-0BE2-3A26-D8EB42965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6414" y="1634890"/>
            <a:ext cx="5536397" cy="39352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Hiding the internal workings (complexity)</a:t>
            </a:r>
          </a:p>
          <a:p>
            <a:r>
              <a:rPr lang="en-US" dirty="0"/>
              <a:t>Focus on the essentials, (user only interact with the essential features)</a:t>
            </a:r>
          </a:p>
          <a:p>
            <a:r>
              <a:rPr lang="en-US" dirty="0"/>
              <a:t>For reusable code blocks (functions, methods, classes) that can be used without needing to understand the underlying implementation detail.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534BA-9658-CC31-36CC-6EF63BDE4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ABSTRACTION</a:t>
            </a:r>
            <a:br>
              <a:rPr lang="en-US" dirty="0"/>
            </a:br>
            <a:r>
              <a:rPr lang="en-US" sz="3200" dirty="0"/>
              <a:t>Data Abstraction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296CC-D933-1765-7EC9-55E19E3155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90648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What it does:</a:t>
            </a:r>
          </a:p>
          <a:p>
            <a:endParaRPr lang="en-US" b="1" dirty="0"/>
          </a:p>
          <a:p>
            <a:pPr marL="0" indent="0">
              <a:buNone/>
            </a:pPr>
            <a:r>
              <a:rPr lang="en-US" b="1" dirty="0"/>
              <a:t>Key Idea: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 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BB6789-9DDC-16FA-A71C-D076EBCC0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05200" y="1825624"/>
            <a:ext cx="7848600" cy="49188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Hides internal data representation, exposing only essential operations</a:t>
            </a:r>
          </a:p>
          <a:p>
            <a:pPr marL="0" indent="0">
              <a:buNone/>
            </a:pPr>
            <a:r>
              <a:rPr lang="en-US" dirty="0"/>
              <a:t>Users interact with data through predefined methods without knowing implementation details (e.g., memory storage)  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</a:t>
            </a:r>
          </a:p>
          <a:p>
            <a:pPr marL="0" indent="0">
              <a:buNone/>
            </a:pPr>
            <a:r>
              <a:rPr lang="en-US" dirty="0"/>
              <a:t>         Example: Bank Account class hides storage.</a:t>
            </a:r>
          </a:p>
        </p:txBody>
      </p:sp>
      <p:pic>
        <p:nvPicPr>
          <p:cNvPr id="11" name="Picture 10" descr="Person using credit card">
            <a:extLst>
              <a:ext uri="{FF2B5EF4-FFF2-40B4-BE49-F238E27FC236}">
                <a16:creationId xmlns:a16="http://schemas.microsoft.com/office/drawing/2014/main" id="{E75269A6-EECC-AAEF-60DC-26D4DE46AD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4800"/>
            <a:ext cx="4112768" cy="2743200"/>
          </a:xfrm>
          <a:prstGeom prst="rect">
            <a:avLst/>
          </a:prstGeom>
        </p:spPr>
      </p:pic>
      <p:pic>
        <p:nvPicPr>
          <p:cNvPr id="17" name="Graphic 16" descr="Badge 1 with solid fill">
            <a:extLst>
              <a:ext uri="{FF2B5EF4-FFF2-40B4-BE49-F238E27FC236}">
                <a16:creationId xmlns:a16="http://schemas.microsoft.com/office/drawing/2014/main" id="{7BBA77AD-C0FB-17A7-842C-7C4D78EA54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1000" y="1844219"/>
            <a:ext cx="457200" cy="457200"/>
          </a:xfrm>
          <a:prstGeom prst="rect">
            <a:avLst/>
          </a:prstGeom>
        </p:spPr>
      </p:pic>
      <p:pic>
        <p:nvPicPr>
          <p:cNvPr id="19" name="Graphic 18" descr="Badge with solid fill">
            <a:extLst>
              <a:ext uri="{FF2B5EF4-FFF2-40B4-BE49-F238E27FC236}">
                <a16:creationId xmlns:a16="http://schemas.microsoft.com/office/drawing/2014/main" id="{DE2CF8FA-76F1-8DB1-9894-997F94FA2D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81000" y="2841172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3709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440C4-9CE9-3F4B-859C-1C282C7AB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Abstraction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8EDED-CC28-4F64-7045-A91DA4C3C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830286" cy="4351338"/>
          </a:xfrm>
        </p:spPr>
        <p:txBody>
          <a:bodyPr>
            <a:normAutofit/>
          </a:bodyPr>
          <a:lstStyle/>
          <a:p>
            <a:r>
              <a:rPr lang="en-US" b="1" dirty="0"/>
              <a:t>What it does:</a:t>
            </a:r>
            <a:r>
              <a:rPr lang="en-US" dirty="0"/>
              <a:t> </a:t>
            </a:r>
          </a:p>
          <a:p>
            <a:endParaRPr lang="en-US" dirty="0"/>
          </a:p>
          <a:p>
            <a:r>
              <a:rPr lang="en-US" b="1" dirty="0"/>
              <a:t>Key Idea: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5E70A-E709-7C79-E0B1-F12587B4B5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65171" y="1825625"/>
            <a:ext cx="698862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Hides complex logic behind simple interfaces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Users execute functions without needing to understand their internal steps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Example: A driver uses the steering wheel and pedals to control the car without needing to know the inner workings of the engine or transmission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 descr="Learning to drive">
            <a:extLst>
              <a:ext uri="{FF2B5EF4-FFF2-40B4-BE49-F238E27FC236}">
                <a16:creationId xmlns:a16="http://schemas.microsoft.com/office/drawing/2014/main" id="{B3DEA902-45A9-903A-FA1D-BCED1F8F8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4800"/>
            <a:ext cx="4116911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923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1844336-F7E9-03FE-3DD1-2375C7C0F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Class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28720C5-BB74-70F7-69A8-50ABD5031904}"/>
              </a:ext>
            </a:extLst>
          </p:cNvPr>
          <p:cNvSpPr/>
          <p:nvPr/>
        </p:nvSpPr>
        <p:spPr>
          <a:xfrm>
            <a:off x="838199" y="1426027"/>
            <a:ext cx="4593771" cy="49203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9CBD4B-C6D2-3EBD-3EA7-58A7BA246727}"/>
              </a:ext>
            </a:extLst>
          </p:cNvPr>
          <p:cNvSpPr txBox="1"/>
          <p:nvPr/>
        </p:nvSpPr>
        <p:spPr>
          <a:xfrm>
            <a:off x="1382484" y="1578429"/>
            <a:ext cx="4049486" cy="40626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Cannot be instantiated</a:t>
            </a:r>
            <a:r>
              <a:rPr lang="en-US" sz="2400" dirty="0">
                <a:solidFill>
                  <a:schemeClr val="bg1"/>
                </a:solidFill>
              </a:rPr>
              <a:t> directly (no standalone objects).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Defines a </a:t>
            </a:r>
            <a:r>
              <a:rPr lang="en-US" sz="2400" b="1" dirty="0">
                <a:solidFill>
                  <a:schemeClr val="bg1"/>
                </a:solidFill>
              </a:rPr>
              <a:t>common structure</a:t>
            </a:r>
            <a:r>
              <a:rPr lang="en-US" sz="2400" dirty="0">
                <a:solidFill>
                  <a:schemeClr val="bg1"/>
                </a:solidFill>
              </a:rPr>
              <a:t> for subclasses via abstract methods (no implementation) and concrete methods (with implementation).</a:t>
            </a:r>
          </a:p>
          <a:p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12EB49E-809B-DAB6-D079-14C0C915B437}"/>
              </a:ext>
            </a:extLst>
          </p:cNvPr>
          <p:cNvSpPr/>
          <p:nvPr/>
        </p:nvSpPr>
        <p:spPr>
          <a:xfrm>
            <a:off x="6596743" y="1426027"/>
            <a:ext cx="4365171" cy="491444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C835C1-D91C-660C-2F0F-6E615C985A6D}"/>
              </a:ext>
            </a:extLst>
          </p:cNvPr>
          <p:cNvSpPr txBox="1"/>
          <p:nvPr/>
        </p:nvSpPr>
        <p:spPr>
          <a:xfrm>
            <a:off x="7239000" y="1578429"/>
            <a:ext cx="372291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</a:t>
            </a:r>
            <a:r>
              <a:rPr lang="en-US" sz="2400" b="1" dirty="0">
                <a:solidFill>
                  <a:schemeClr val="bg1"/>
                </a:solidFill>
              </a:rPr>
              <a:t>lueprint for Subclasses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Forces subclasses to implement abstract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methods</a:t>
            </a:r>
          </a:p>
          <a:p>
            <a:r>
              <a:rPr lang="en-US" sz="2400" dirty="0">
                <a:solidFill>
                  <a:schemeClr val="bg1"/>
                </a:solidFill>
              </a:rPr>
              <a:t>Allows reuse of concrete methods.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Partial Implementation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Can mix abstract (must override) and</a:t>
            </a:r>
            <a:r>
              <a:rPr lang="en-US" sz="2400" b="1" dirty="0">
                <a:solidFill>
                  <a:schemeClr val="bg1"/>
                </a:solidFill>
              </a:rPr>
              <a:t> </a:t>
            </a:r>
            <a:r>
              <a:rPr lang="en-US" sz="2400" dirty="0">
                <a:solidFill>
                  <a:schemeClr val="bg1"/>
                </a:solidFill>
              </a:rPr>
              <a:t>concrete (inherited) methods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4" name="Graphic 23" descr="Badge 1 with solid fill">
            <a:extLst>
              <a:ext uri="{FF2B5EF4-FFF2-40B4-BE49-F238E27FC236}">
                <a16:creationId xmlns:a16="http://schemas.microsoft.com/office/drawing/2014/main" id="{00777641-DBE0-1DC4-4A1B-9AFFAEB20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5284" y="1614490"/>
            <a:ext cx="457200" cy="457200"/>
          </a:xfrm>
          <a:prstGeom prst="rect">
            <a:avLst/>
          </a:prstGeom>
        </p:spPr>
      </p:pic>
      <p:pic>
        <p:nvPicPr>
          <p:cNvPr id="25" name="Graphic 24" descr="Badge 1 with solid fill">
            <a:extLst>
              <a:ext uri="{FF2B5EF4-FFF2-40B4-BE49-F238E27FC236}">
                <a16:creationId xmlns:a16="http://schemas.microsoft.com/office/drawing/2014/main" id="{3D5E2237-995D-2770-B1CE-5F7DC694C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47114" y="1578429"/>
            <a:ext cx="457200" cy="457200"/>
          </a:xfrm>
          <a:prstGeom prst="rect">
            <a:avLst/>
          </a:prstGeom>
        </p:spPr>
      </p:pic>
      <p:pic>
        <p:nvPicPr>
          <p:cNvPr id="27" name="Graphic 26" descr="Badge with solid fill">
            <a:extLst>
              <a:ext uri="{FF2B5EF4-FFF2-40B4-BE49-F238E27FC236}">
                <a16:creationId xmlns:a16="http://schemas.microsoft.com/office/drawing/2014/main" id="{4D985829-4045-3533-9839-CB92037987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5284" y="3132592"/>
            <a:ext cx="457200" cy="457200"/>
          </a:xfrm>
          <a:prstGeom prst="rect">
            <a:avLst/>
          </a:prstGeom>
        </p:spPr>
      </p:pic>
      <p:pic>
        <p:nvPicPr>
          <p:cNvPr id="28" name="Graphic 27" descr="Badge with solid fill">
            <a:extLst>
              <a:ext uri="{FF2B5EF4-FFF2-40B4-BE49-F238E27FC236}">
                <a16:creationId xmlns:a16="http://schemas.microsoft.com/office/drawing/2014/main" id="{665D5E84-0B5B-BE96-90D8-A825D36A78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81800" y="4201886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38107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62B49-C3A4-AE02-4651-CC8AC780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Methods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48414A-F7CA-EECD-3A44-361F0E46513B}"/>
              </a:ext>
            </a:extLst>
          </p:cNvPr>
          <p:cNvSpPr/>
          <p:nvPr/>
        </p:nvSpPr>
        <p:spPr>
          <a:xfrm>
            <a:off x="838199" y="1426027"/>
            <a:ext cx="4593771" cy="49203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61A1D5-C7FF-F675-DECB-04503826EA51}"/>
              </a:ext>
            </a:extLst>
          </p:cNvPr>
          <p:cNvSpPr/>
          <p:nvPr/>
        </p:nvSpPr>
        <p:spPr>
          <a:xfrm>
            <a:off x="6476999" y="1426026"/>
            <a:ext cx="4593771" cy="49203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E3018D-8E4B-6509-4835-F19E5F3DA3B7}"/>
              </a:ext>
            </a:extLst>
          </p:cNvPr>
          <p:cNvSpPr txBox="1"/>
          <p:nvPr/>
        </p:nvSpPr>
        <p:spPr>
          <a:xfrm>
            <a:off x="1219201" y="1720840"/>
            <a:ext cx="403302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Abstract methods are defined in an abstract class but do not have an implementation.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They serve as a blueprint for  the subclasses, ensuring that they provide their own implementation.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4B6E52-96C2-F7E6-1D8F-CCD5C2A0D148}"/>
              </a:ext>
            </a:extLst>
          </p:cNvPr>
          <p:cNvSpPr txBox="1"/>
          <p:nvPr/>
        </p:nvSpPr>
        <p:spPr>
          <a:xfrm>
            <a:off x="6868884" y="1556657"/>
            <a:ext cx="4103915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Concrete methods</a:t>
            </a:r>
            <a:r>
              <a:rPr lang="en-US" sz="2800" dirty="0">
                <a:solidFill>
                  <a:schemeClr val="bg1"/>
                </a:solidFill>
              </a:rPr>
              <a:t> </a:t>
            </a:r>
          </a:p>
          <a:p>
            <a:endParaRPr lang="en-US" dirty="0"/>
          </a:p>
          <a:p>
            <a:r>
              <a:rPr lang="en-US" sz="2400" dirty="0">
                <a:solidFill>
                  <a:schemeClr val="bg1"/>
                </a:solidFill>
              </a:rPr>
              <a:t>They have full implementations in an abstract class which can include implemented methods.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These methods can be inherited by subclasses and used directly without needing to be redefined.</a:t>
            </a:r>
          </a:p>
        </p:txBody>
      </p:sp>
      <p:pic>
        <p:nvPicPr>
          <p:cNvPr id="9" name="Graphic 8" descr="Badge 1 with solid fill">
            <a:extLst>
              <a:ext uri="{FF2B5EF4-FFF2-40B4-BE49-F238E27FC236}">
                <a16:creationId xmlns:a16="http://schemas.microsoft.com/office/drawing/2014/main" id="{ADECA860-BA1C-0021-E918-D7E4C83C3A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198" y="1720840"/>
            <a:ext cx="457200" cy="457200"/>
          </a:xfrm>
          <a:prstGeom prst="rect">
            <a:avLst/>
          </a:prstGeom>
        </p:spPr>
      </p:pic>
      <p:pic>
        <p:nvPicPr>
          <p:cNvPr id="10" name="Graphic 9" descr="Badge 1 with solid fill">
            <a:extLst>
              <a:ext uri="{FF2B5EF4-FFF2-40B4-BE49-F238E27FC236}">
                <a16:creationId xmlns:a16="http://schemas.microsoft.com/office/drawing/2014/main" id="{08FA7A8E-18A0-EB7F-5D33-0275938DA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76999" y="2294389"/>
            <a:ext cx="457200" cy="457200"/>
          </a:xfrm>
          <a:prstGeom prst="rect">
            <a:avLst/>
          </a:prstGeom>
        </p:spPr>
      </p:pic>
      <p:pic>
        <p:nvPicPr>
          <p:cNvPr id="12" name="Graphic 11" descr="Badge with solid fill">
            <a:extLst>
              <a:ext uri="{FF2B5EF4-FFF2-40B4-BE49-F238E27FC236}">
                <a16:creationId xmlns:a16="http://schemas.microsoft.com/office/drawing/2014/main" id="{719A9DF5-5561-A711-E1E1-7BDB90715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95582" y="4499517"/>
            <a:ext cx="457200" cy="457200"/>
          </a:xfrm>
          <a:prstGeom prst="rect">
            <a:avLst/>
          </a:prstGeom>
        </p:spPr>
      </p:pic>
      <p:pic>
        <p:nvPicPr>
          <p:cNvPr id="13" name="Graphic 12" descr="Badge with solid fill">
            <a:extLst>
              <a:ext uri="{FF2B5EF4-FFF2-40B4-BE49-F238E27FC236}">
                <a16:creationId xmlns:a16="http://schemas.microsoft.com/office/drawing/2014/main" id="{AD5D03AB-5E68-3696-3AAC-EEF9FF230C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6783" y="395868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554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7-16 at 13.57.28_445a8aa7">
            <a:hlinkClick r:id="" action="ppaction://media"/>
            <a:extLst>
              <a:ext uri="{FF2B5EF4-FFF2-40B4-BE49-F238E27FC236}">
                <a16:creationId xmlns:a16="http://schemas.microsoft.com/office/drawing/2014/main" id="{651AD4BE-34BB-BDDE-7D59-00A62FE1F2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35624" b="30379"/>
          <a:stretch>
            <a:fillRect/>
          </a:stretch>
        </p:blipFill>
        <p:spPr>
          <a:xfrm>
            <a:off x="0" y="-185057"/>
            <a:ext cx="12192000" cy="7315199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6558475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1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1521</TotalTime>
  <Words>283</Words>
  <Application>Microsoft Macintosh PowerPoint</Application>
  <PresentationFormat>Widescreen</PresentationFormat>
  <Paragraphs>50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Aptos Display</vt:lpstr>
      <vt:lpstr>Archivo Black</vt:lpstr>
      <vt:lpstr>Arial</vt:lpstr>
      <vt:lpstr>Calibri</vt:lpstr>
      <vt:lpstr>Montserrat Bold</vt:lpstr>
      <vt:lpstr>Office Theme</vt:lpstr>
      <vt:lpstr>PowerPoint Presentation</vt:lpstr>
      <vt:lpstr>ABSTRACTION</vt:lpstr>
      <vt:lpstr>TYPES OF ABSTRACTION Data Abstraction</vt:lpstr>
      <vt:lpstr>Control Abstraction</vt:lpstr>
      <vt:lpstr>Abstract Class</vt:lpstr>
      <vt:lpstr>Abstract Methods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SIMONS SAMUEL WEABO JUNIOR</dc:creator>
  <cp:lastModifiedBy>Shadrack Duodu</cp:lastModifiedBy>
  <cp:revision>19</cp:revision>
  <dcterms:created xsi:type="dcterms:W3CDTF">2025-07-03T05:16:46Z</dcterms:created>
  <dcterms:modified xsi:type="dcterms:W3CDTF">2025-07-17T17:26:47Z</dcterms:modified>
</cp:coreProperties>
</file>

<file path=docProps/thumbnail.jpeg>
</file>